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6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B96F2-7860-4197-BC4E-DB773BBCAAD1}" type="datetimeFigureOut">
              <a:rPr lang="en-US" smtClean="0"/>
              <a:pPr/>
              <a:t>03-Jul-13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80B75A-0D2F-489F-8F4F-39BB385BC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0B75A-0D2F-489F-8F4F-39BB385BC7D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0B75A-0D2F-489F-8F4F-39BB385BC7D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6BD82-0C25-4E5B-9678-C3A5C2966E72}" type="datetimeFigureOut">
              <a:rPr lang="en-US" smtClean="0"/>
              <a:pPr/>
              <a:t>03-Jul-13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A802-654A-450D-BD5D-3BEFB3E42A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6BD82-0C25-4E5B-9678-C3A5C2966E72}" type="datetimeFigureOut">
              <a:rPr lang="en-US" smtClean="0"/>
              <a:pPr/>
              <a:t>03-Jul-13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A802-654A-450D-BD5D-3BEFB3E42A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6BD82-0C25-4E5B-9678-C3A5C2966E72}" type="datetimeFigureOut">
              <a:rPr lang="en-US" smtClean="0"/>
              <a:pPr/>
              <a:t>03-Jul-13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A802-654A-450D-BD5D-3BEFB3E42A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6BD82-0C25-4E5B-9678-C3A5C2966E72}" type="datetimeFigureOut">
              <a:rPr lang="en-US" smtClean="0"/>
              <a:pPr/>
              <a:t>03-Jul-13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A802-654A-450D-BD5D-3BEFB3E42A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6BD82-0C25-4E5B-9678-C3A5C2966E72}" type="datetimeFigureOut">
              <a:rPr lang="en-US" smtClean="0"/>
              <a:pPr/>
              <a:t>03-Jul-13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A802-654A-450D-BD5D-3BEFB3E42A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6BD82-0C25-4E5B-9678-C3A5C2966E72}" type="datetimeFigureOut">
              <a:rPr lang="en-US" smtClean="0"/>
              <a:pPr/>
              <a:t>03-Jul-13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A802-654A-450D-BD5D-3BEFB3E42A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6BD82-0C25-4E5B-9678-C3A5C2966E72}" type="datetimeFigureOut">
              <a:rPr lang="en-US" smtClean="0"/>
              <a:pPr/>
              <a:t>03-Jul-13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A802-654A-450D-BD5D-3BEFB3E42A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6BD82-0C25-4E5B-9678-C3A5C2966E72}" type="datetimeFigureOut">
              <a:rPr lang="en-US" smtClean="0"/>
              <a:pPr/>
              <a:t>03-Jul-13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A802-654A-450D-BD5D-3BEFB3E42A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6BD82-0C25-4E5B-9678-C3A5C2966E72}" type="datetimeFigureOut">
              <a:rPr lang="en-US" smtClean="0"/>
              <a:pPr/>
              <a:t>03-Jul-13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A802-654A-450D-BD5D-3BEFB3E42A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6BD82-0C25-4E5B-9678-C3A5C2966E72}" type="datetimeFigureOut">
              <a:rPr lang="en-US" smtClean="0"/>
              <a:pPr/>
              <a:t>03-Jul-13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A802-654A-450D-BD5D-3BEFB3E42A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6BD82-0C25-4E5B-9678-C3A5C2966E72}" type="datetimeFigureOut">
              <a:rPr lang="en-US" smtClean="0"/>
              <a:pPr/>
              <a:t>03-Jul-13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2A802-654A-450D-BD5D-3BEFB3E42A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6BD82-0C25-4E5B-9678-C3A5C2966E72}" type="datetimeFigureOut">
              <a:rPr lang="en-US" smtClean="0"/>
              <a:pPr/>
              <a:t>03-Jul-13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2A802-654A-450D-BD5D-3BEFB3E42A6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685800"/>
            <a:ext cx="7010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স্বাগতম</a:t>
            </a:r>
            <a:r>
              <a:rPr lang="en-US" sz="166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endParaRPr lang="en-US" sz="16600" dirty="0">
              <a:solidFill>
                <a:srgbClr val="92D050"/>
              </a:solidFill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5" name="Picture 4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3352800"/>
            <a:ext cx="5715000" cy="327660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bomb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09600"/>
            <a:ext cx="8153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 err="1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পরিচিতি</a:t>
            </a:r>
            <a:r>
              <a:rPr lang="en-US" sz="16600" dirty="0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 </a:t>
            </a:r>
            <a:endParaRPr lang="en-US" sz="16600" dirty="0">
              <a:solidFill>
                <a:srgbClr val="FF0000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2895600"/>
            <a:ext cx="8991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মোঃ</a:t>
            </a:r>
            <a:r>
              <a:rPr lang="en-US" sz="36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শহিদুল</a:t>
            </a:r>
            <a:r>
              <a:rPr lang="en-US" sz="36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ইসলাম</a:t>
            </a:r>
            <a:endParaRPr lang="en-US" sz="3600" dirty="0" smtClean="0">
              <a:solidFill>
                <a:srgbClr val="00B050"/>
              </a:solidFill>
              <a:latin typeface="SolaimanLipi" pitchFamily="65" charset="0"/>
              <a:cs typeface="SolaimanLipi" pitchFamily="65" charset="0"/>
            </a:endParaRPr>
          </a:p>
          <a:p>
            <a:r>
              <a:rPr lang="en-US" sz="36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সহকারি</a:t>
            </a:r>
            <a:r>
              <a:rPr lang="en-US" sz="36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শিক্ষক</a:t>
            </a:r>
            <a:r>
              <a:rPr lang="en-US" sz="36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গনিত</a:t>
            </a:r>
            <a:endParaRPr lang="en-US" sz="3600" dirty="0" smtClean="0">
              <a:solidFill>
                <a:srgbClr val="00B050"/>
              </a:solidFill>
              <a:latin typeface="SolaimanLipi" pitchFamily="65" charset="0"/>
              <a:cs typeface="SolaimanLipi" pitchFamily="65" charset="0"/>
            </a:endParaRPr>
          </a:p>
          <a:p>
            <a:r>
              <a:rPr lang="en-US" sz="36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খোকসা</a:t>
            </a:r>
            <a:r>
              <a:rPr lang="en-US" sz="36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জানিপুর</a:t>
            </a:r>
            <a:r>
              <a:rPr lang="en-US" sz="36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পাইলট</a:t>
            </a:r>
            <a:r>
              <a:rPr lang="en-US" sz="36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মাধ্যমিক</a:t>
            </a:r>
            <a:r>
              <a:rPr lang="en-US" sz="36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বিদ্যালয়</a:t>
            </a:r>
            <a:r>
              <a:rPr lang="en-US" sz="36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smtClean="0">
                <a:latin typeface="SolaimanLipi" pitchFamily="65" charset="0"/>
                <a:cs typeface="SolaimanLipi" pitchFamily="65" charset="0"/>
              </a:rPr>
              <a:t>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4876800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solidFill>
                  <a:schemeClr val="accent3">
                    <a:lumMod val="75000"/>
                  </a:schemeClr>
                </a:solidFill>
                <a:latin typeface="SolaimanLipi" pitchFamily="65" charset="0"/>
                <a:cs typeface="SolaimanLipi" pitchFamily="65" charset="0"/>
              </a:rPr>
              <a:t>নবম</a:t>
            </a:r>
            <a:r>
              <a:rPr lang="en-US" sz="7200" dirty="0" smtClean="0">
                <a:solidFill>
                  <a:schemeClr val="accent3">
                    <a:lumMod val="75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7200" dirty="0" err="1" smtClean="0">
                <a:solidFill>
                  <a:schemeClr val="accent3">
                    <a:lumMod val="75000"/>
                  </a:schemeClr>
                </a:solidFill>
                <a:latin typeface="SolaimanLipi" pitchFamily="65" charset="0"/>
                <a:cs typeface="SolaimanLipi" pitchFamily="65" charset="0"/>
              </a:rPr>
              <a:t>শ্রেনী</a:t>
            </a:r>
            <a:r>
              <a:rPr lang="en-US" sz="7200" dirty="0" smtClean="0">
                <a:solidFill>
                  <a:schemeClr val="accent3">
                    <a:lumMod val="75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</a:p>
          <a:p>
            <a:r>
              <a:rPr lang="en-US" sz="7200" dirty="0" err="1" smtClean="0">
                <a:solidFill>
                  <a:schemeClr val="accent3">
                    <a:lumMod val="75000"/>
                  </a:schemeClr>
                </a:solidFill>
                <a:latin typeface="SolaimanLipi" pitchFamily="65" charset="0"/>
                <a:cs typeface="SolaimanLipi" pitchFamily="65" charset="0"/>
              </a:rPr>
              <a:t>বিষয়</a:t>
            </a:r>
            <a:r>
              <a:rPr lang="en-US" sz="7200" dirty="0" smtClean="0">
                <a:solidFill>
                  <a:schemeClr val="accent3">
                    <a:lumMod val="75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7200" dirty="0" err="1" smtClean="0">
                <a:solidFill>
                  <a:schemeClr val="accent3">
                    <a:lumMod val="75000"/>
                  </a:schemeClr>
                </a:solidFill>
                <a:latin typeface="SolaimanLipi" pitchFamily="65" charset="0"/>
                <a:cs typeface="SolaimanLipi" pitchFamily="65" charset="0"/>
              </a:rPr>
              <a:t>পদার্থ</a:t>
            </a:r>
            <a:r>
              <a:rPr lang="en-US" sz="7200" dirty="0" smtClean="0">
                <a:solidFill>
                  <a:schemeClr val="accent3">
                    <a:lumMod val="75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7200" dirty="0" err="1" smtClean="0">
                <a:solidFill>
                  <a:schemeClr val="accent3">
                    <a:lumMod val="75000"/>
                  </a:schemeClr>
                </a:solidFill>
                <a:latin typeface="SolaimanLipi" pitchFamily="65" charset="0"/>
                <a:cs typeface="SolaimanLipi" pitchFamily="65" charset="0"/>
              </a:rPr>
              <a:t>বিজ্ঞান</a:t>
            </a:r>
            <a:r>
              <a:rPr lang="en-US" sz="7200" dirty="0" smtClean="0">
                <a:solidFill>
                  <a:schemeClr val="accent3">
                    <a:lumMod val="75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endParaRPr lang="en-US" sz="7200" dirty="0">
              <a:solidFill>
                <a:schemeClr val="accent3">
                  <a:lumMod val="75000"/>
                </a:schemeClr>
              </a:solidFill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ransition>
    <p:sndAc>
      <p:stSnd>
        <p:snd r:embed="rId2" name="bomb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458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ছবিতে</a:t>
            </a:r>
            <a:r>
              <a:rPr lang="en-US" sz="66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66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কি</a:t>
            </a:r>
            <a:r>
              <a:rPr lang="en-US" sz="66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66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দেখতে</a:t>
            </a:r>
            <a:r>
              <a:rPr lang="en-US" sz="66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66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পাচ্ছ</a:t>
            </a:r>
            <a:r>
              <a:rPr lang="en-US" sz="66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</a:t>
            </a:r>
            <a:endParaRPr lang="en-US" sz="6600" dirty="0">
              <a:solidFill>
                <a:srgbClr val="7030A0"/>
              </a:solidFill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3" name="Picture 6" descr="http://www.physicsclassroom.com/class/sound/tfl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1676400"/>
            <a:ext cx="3919071" cy="3276600"/>
          </a:xfrm>
          <a:prstGeom prst="rect">
            <a:avLst/>
          </a:prstGeom>
          <a:noFill/>
        </p:spPr>
      </p:pic>
      <p:pic>
        <p:nvPicPr>
          <p:cNvPr id="4" name="Picture 4" descr="http://www.ualberta.ca/~pogosyan/teaching/PHYS_130/images/monopole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1600" y="1676400"/>
            <a:ext cx="3200400" cy="3200400"/>
          </a:xfrm>
          <a:prstGeom prst="rect">
            <a:avLst/>
          </a:prstGeom>
          <a:noFill/>
        </p:spPr>
      </p:pic>
      <p:pic>
        <p:nvPicPr>
          <p:cNvPr id="5" name="Picture 4" descr="http://www.ualberta.ca/~pogosyan/teaching/PHYS_130/images/monopole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0" y="1828800"/>
            <a:ext cx="3200400" cy="3200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81000" y="5181600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পকুরের</a:t>
            </a:r>
            <a:r>
              <a:rPr lang="en-US" sz="2800" dirty="0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পানিতে</a:t>
            </a:r>
            <a:r>
              <a:rPr lang="en-US" sz="2800" dirty="0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ঢিল</a:t>
            </a:r>
            <a:r>
              <a:rPr lang="en-US" sz="2800" dirty="0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ছুড়লে</a:t>
            </a:r>
            <a:r>
              <a:rPr lang="en-US" sz="2800" dirty="0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আমরা</a:t>
            </a:r>
            <a:r>
              <a:rPr lang="en-US" sz="2800" dirty="0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ঢেউ</a:t>
            </a:r>
            <a:r>
              <a:rPr lang="en-US" sz="2800" dirty="0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দেখতে</a:t>
            </a:r>
            <a:r>
              <a:rPr lang="en-US" sz="2800" dirty="0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পাই</a:t>
            </a:r>
            <a:r>
              <a:rPr lang="en-US" sz="2800" dirty="0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800" dirty="0" err="1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বাতাসে</a:t>
            </a:r>
            <a:r>
              <a:rPr lang="en-US" sz="2800" dirty="0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শব্দ</a:t>
            </a:r>
            <a:r>
              <a:rPr lang="en-US" sz="2800" dirty="0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সঞ্ছালন</a:t>
            </a:r>
            <a:r>
              <a:rPr lang="en-US" sz="2800" dirty="0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হয়</a:t>
            </a:r>
            <a:r>
              <a:rPr lang="en-US" sz="2800" dirty="0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কিভাবে</a:t>
            </a:r>
            <a:r>
              <a:rPr lang="en-US" sz="2800" dirty="0" smtClean="0">
                <a:solidFill>
                  <a:srgbClr val="00B0F0"/>
                </a:solidFill>
                <a:latin typeface="SolaimanLipi" pitchFamily="65" charset="0"/>
                <a:cs typeface="SolaimanLipi" pitchFamily="65" charset="0"/>
              </a:rPr>
              <a:t> ? </a:t>
            </a:r>
            <a:endParaRPr lang="en-US" sz="2800" dirty="0">
              <a:solidFill>
                <a:srgbClr val="00B0F0"/>
              </a:solidFill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ransition>
    <p:sndAc>
      <p:stSnd>
        <p:snd r:embed="rId3" name="wind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763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err="1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পাঠ</a:t>
            </a:r>
            <a:r>
              <a:rPr lang="en-US" sz="115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11500" dirty="0" err="1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শিরনাম</a:t>
            </a:r>
            <a:r>
              <a:rPr lang="en-US" sz="115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 </a:t>
            </a:r>
            <a:endParaRPr lang="en-US" sz="11500" dirty="0">
              <a:solidFill>
                <a:srgbClr val="002060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819400"/>
            <a:ext cx="8382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err="1" smtClean="0">
                <a:solidFill>
                  <a:schemeClr val="accent4"/>
                </a:solidFill>
                <a:latin typeface="SolaimanLipi" pitchFamily="65" charset="0"/>
                <a:cs typeface="SolaimanLipi" pitchFamily="65" charset="0"/>
              </a:rPr>
              <a:t>তরঙ্গ</a:t>
            </a:r>
            <a:r>
              <a:rPr lang="en-US" sz="11500" dirty="0" smtClean="0">
                <a:solidFill>
                  <a:schemeClr val="accent4"/>
                </a:solidFill>
                <a:latin typeface="SolaimanLipi" pitchFamily="65" charset="0"/>
                <a:cs typeface="SolaimanLipi" pitchFamily="65" charset="0"/>
              </a:rPr>
              <a:t>  ও </a:t>
            </a:r>
            <a:r>
              <a:rPr lang="en-US" sz="11500" dirty="0" err="1" smtClean="0">
                <a:solidFill>
                  <a:schemeClr val="accent4"/>
                </a:solidFill>
                <a:latin typeface="SolaimanLipi" pitchFamily="65" charset="0"/>
                <a:cs typeface="SolaimanLipi" pitchFamily="65" charset="0"/>
              </a:rPr>
              <a:t>শব্দ</a:t>
            </a:r>
            <a:r>
              <a:rPr lang="en-US" sz="11500" dirty="0" smtClean="0">
                <a:solidFill>
                  <a:schemeClr val="accent4"/>
                </a:solidFill>
                <a:latin typeface="SolaimanLipi" pitchFamily="65" charset="0"/>
                <a:cs typeface="SolaimanLipi" pitchFamily="65" charset="0"/>
              </a:rPr>
              <a:t> </a:t>
            </a:r>
            <a:endParaRPr lang="en-US" sz="11500" dirty="0">
              <a:solidFill>
                <a:schemeClr val="accent4"/>
              </a:solidFill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381000"/>
            <a:ext cx="8534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শিখন</a:t>
            </a:r>
            <a:r>
              <a:rPr lang="en-US" sz="13800" dirty="0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13800" dirty="0" err="1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ফল</a:t>
            </a:r>
            <a:r>
              <a:rPr lang="en-US" sz="13800" dirty="0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 </a:t>
            </a:r>
            <a:endParaRPr lang="en-US" sz="13800" dirty="0">
              <a:solidFill>
                <a:srgbClr val="FF0000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971800"/>
            <a:ext cx="7772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১</a:t>
            </a:r>
            <a:r>
              <a:rPr lang="en-US" sz="32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32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তরঙ্গের</a:t>
            </a:r>
            <a:r>
              <a:rPr lang="en-US" sz="32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বৈশিষ্ট</a:t>
            </a:r>
            <a:r>
              <a:rPr lang="en-US" sz="32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ব্যাখ্যা</a:t>
            </a:r>
            <a:r>
              <a:rPr lang="en-US" sz="32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করতে</a:t>
            </a:r>
            <a:r>
              <a:rPr lang="en-US" sz="32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পারবে</a:t>
            </a:r>
            <a:endParaRPr lang="en-US" sz="3200" dirty="0" smtClean="0">
              <a:solidFill>
                <a:srgbClr val="00B050"/>
              </a:solidFill>
              <a:latin typeface="SolaimanLipi" pitchFamily="65" charset="0"/>
              <a:cs typeface="SolaimanLipi" pitchFamily="65" charset="0"/>
            </a:endParaRPr>
          </a:p>
          <a:p>
            <a:r>
              <a:rPr lang="en-US" sz="32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২। </a:t>
            </a:r>
            <a:r>
              <a:rPr lang="en-US" sz="32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তরঙ্গের</a:t>
            </a:r>
            <a:r>
              <a:rPr lang="en-US" sz="32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শ্রেনী</a:t>
            </a:r>
            <a:r>
              <a:rPr lang="en-US" sz="32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বিভাগ</a:t>
            </a:r>
            <a:r>
              <a:rPr lang="en-US" sz="32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করতে</a:t>
            </a:r>
            <a:r>
              <a:rPr lang="en-US" sz="32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পারবে</a:t>
            </a:r>
            <a:endParaRPr lang="en-US" sz="2800" dirty="0" smtClean="0">
              <a:solidFill>
                <a:srgbClr val="00B050"/>
              </a:solidFill>
              <a:latin typeface="SolaimanLipi" pitchFamily="65" charset="0"/>
              <a:cs typeface="SolaimanLipi" pitchFamily="65" charset="0"/>
            </a:endParaRPr>
          </a:p>
          <a:p>
            <a:r>
              <a:rPr lang="en-US" sz="28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৩।অনুপ্রস্থ ও </a:t>
            </a:r>
            <a:r>
              <a:rPr lang="en-US" sz="28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অনুদৈর্ঘ</a:t>
            </a:r>
            <a:r>
              <a:rPr lang="en-US" sz="28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তরঙ্গের</a:t>
            </a:r>
            <a:r>
              <a:rPr lang="en-US" sz="28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সঙ্গা</a:t>
            </a:r>
            <a:r>
              <a:rPr lang="en-US" sz="28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লিখতে</a:t>
            </a:r>
            <a:r>
              <a:rPr lang="en-US" sz="28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পারবে</a:t>
            </a:r>
            <a:r>
              <a:rPr lang="en-US" sz="28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</a:p>
        </p:txBody>
      </p:sp>
    </p:spTree>
  </p:cSld>
  <p:clrMapOvr>
    <a:masterClrMapping/>
  </p:clrMapOvr>
  <p:transition>
    <p:sndAc>
      <p:stSnd>
        <p:snd r:embed="rId2" name="breez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52400"/>
            <a:ext cx="8153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err="1" smtClean="0">
                <a:solidFill>
                  <a:schemeClr val="accent3"/>
                </a:solidFill>
                <a:latin typeface="SolaimanLipi" pitchFamily="65" charset="0"/>
                <a:cs typeface="SolaimanLipi" pitchFamily="65" charset="0"/>
              </a:rPr>
              <a:t>তরঙ্গের</a:t>
            </a:r>
            <a:r>
              <a:rPr lang="en-US" sz="11500" dirty="0" smtClean="0">
                <a:solidFill>
                  <a:schemeClr val="accent3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11500" dirty="0" err="1" smtClean="0">
                <a:solidFill>
                  <a:schemeClr val="accent3"/>
                </a:solidFill>
                <a:latin typeface="SolaimanLipi" pitchFamily="65" charset="0"/>
                <a:cs typeface="SolaimanLipi" pitchFamily="65" charset="0"/>
              </a:rPr>
              <a:t>বৈশিষ্ট</a:t>
            </a:r>
            <a:r>
              <a:rPr lang="en-US" sz="11500" dirty="0" smtClean="0">
                <a:solidFill>
                  <a:schemeClr val="accent3"/>
                </a:solidFill>
                <a:latin typeface="SolaimanLipi" pitchFamily="65" charset="0"/>
                <a:cs typeface="SolaimanLipi" pitchFamily="65" charset="0"/>
              </a:rPr>
              <a:t> </a:t>
            </a:r>
            <a:endParaRPr lang="en-US" sz="11500" dirty="0">
              <a:solidFill>
                <a:schemeClr val="accent3"/>
              </a:solidFill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1752600"/>
            <a:ext cx="733425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447800" y="1600200"/>
            <a:ext cx="1000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সঙ্কোচন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38600" y="1524000"/>
            <a:ext cx="132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তরংগ</a:t>
            </a:r>
            <a:r>
              <a:rPr lang="en-US" dirty="0" smtClean="0"/>
              <a:t> </a:t>
            </a:r>
            <a:r>
              <a:rPr lang="en-US" dirty="0" err="1" smtClean="0"/>
              <a:t>দৈ</a:t>
            </a:r>
            <a:r>
              <a:rPr lang="en-US" dirty="0" smtClean="0"/>
              <a:t> </a:t>
            </a:r>
            <a:r>
              <a:rPr lang="en-US" dirty="0" err="1" smtClean="0"/>
              <a:t>র্ঘ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67000" y="5029200"/>
            <a:ext cx="1168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তরংগ</a:t>
            </a:r>
            <a:r>
              <a:rPr lang="en-US" dirty="0" smtClean="0"/>
              <a:t> </a:t>
            </a:r>
            <a:r>
              <a:rPr lang="en-US" dirty="0" err="1" smtClean="0"/>
              <a:t>দৈঘ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34000" y="5105400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প্রসারন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85800" y="5934670"/>
            <a:ext cx="8458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১।মাধ্যমের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কণাগুলোরস্পন্দন</a:t>
            </a:r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গতির</a:t>
            </a:r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ফলে</a:t>
            </a:r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তরঙ্গ</a:t>
            </a:r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সৃষ্টি</a:t>
            </a:r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হয়</a:t>
            </a:r>
            <a:endParaRPr lang="en-US" sz="2800" dirty="0" smtClean="0">
              <a:solidFill>
                <a:srgbClr val="0070C0"/>
              </a:solidFill>
              <a:latin typeface="SolaimanLipi" pitchFamily="65" charset="0"/>
              <a:cs typeface="SolaimanLipi" pitchFamily="65" charset="0"/>
            </a:endParaRPr>
          </a:p>
          <a:p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২।তরঙ্গের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বেগ</a:t>
            </a:r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মাধ্যমের</a:t>
            </a:r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প্রকৃতির</a:t>
            </a:r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উপর</a:t>
            </a:r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নির্ভর</a:t>
            </a:r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।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৩।তরঙ্গ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এক</a:t>
            </a:r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স্থান</a:t>
            </a:r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থেকে</a:t>
            </a:r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অন্যস্থানে</a:t>
            </a:r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শক্তি</a:t>
            </a:r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সঞ্চালন</a:t>
            </a:r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28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।</a:t>
            </a:r>
            <a:endParaRPr lang="en-US" sz="2800" dirty="0">
              <a:solidFill>
                <a:srgbClr val="0070C0"/>
              </a:solidFill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ransition>
    <p:sndAc>
      <p:stSnd>
        <p:snd r:embed="rId3" name="breez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04800"/>
            <a:ext cx="800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অনুপ্রস্থ</a:t>
            </a:r>
            <a:r>
              <a:rPr lang="en-US" sz="3200" dirty="0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তরঙ্গঃ</a:t>
            </a:r>
            <a:r>
              <a:rPr lang="en-US" sz="32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যে</a:t>
            </a:r>
            <a:r>
              <a:rPr lang="en-US" sz="32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তরঙ্গ</a:t>
            </a:r>
            <a:r>
              <a:rPr lang="en-US" sz="32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কম্পনের</a:t>
            </a:r>
            <a:r>
              <a:rPr lang="en-US" sz="32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দিকের</a:t>
            </a:r>
            <a:r>
              <a:rPr lang="en-US" sz="32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সাথে</a:t>
            </a:r>
            <a:r>
              <a:rPr lang="en-US" sz="32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লম্বভাবে</a:t>
            </a:r>
            <a:r>
              <a:rPr lang="en-US" sz="32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অগ্রসর</a:t>
            </a:r>
            <a:r>
              <a:rPr lang="en-US" sz="32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হয়তাকে</a:t>
            </a:r>
            <a:r>
              <a:rPr lang="en-US" sz="32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অনুপ্রস্থ</a:t>
            </a:r>
            <a:r>
              <a:rPr lang="en-US" sz="32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তরঙ্গ</a:t>
            </a:r>
            <a:r>
              <a:rPr lang="en-US" sz="32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বলে</a:t>
            </a:r>
            <a:r>
              <a:rPr lang="en-US" sz="32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। </a:t>
            </a:r>
            <a:endParaRPr lang="en-US" sz="3200" dirty="0">
              <a:solidFill>
                <a:srgbClr val="7030A0"/>
              </a:solidFill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1026" name="Picture 2" descr="C:\Users\SR\Documents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600200"/>
            <a:ext cx="8610600" cy="2819400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hammer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04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অনুদৈর্ঘ</a:t>
            </a:r>
            <a:r>
              <a:rPr lang="en-US" sz="2400" dirty="0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তরঙ্গঃ</a:t>
            </a:r>
            <a:r>
              <a:rPr lang="en-US" sz="2400" dirty="0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যে</a:t>
            </a:r>
            <a:r>
              <a:rPr lang="en-US" sz="24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তরঙ্গ</a:t>
            </a:r>
            <a:r>
              <a:rPr lang="en-US" sz="24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কম্পনের</a:t>
            </a:r>
            <a:r>
              <a:rPr lang="en-US" sz="24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দিকের</a:t>
            </a:r>
            <a:r>
              <a:rPr lang="en-US" sz="24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সাথে</a:t>
            </a:r>
            <a:r>
              <a:rPr lang="en-US" sz="24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সমান্তরাল্ভাবে</a:t>
            </a:r>
            <a:r>
              <a:rPr lang="en-US" sz="24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অগ্রসর</a:t>
            </a:r>
            <a:r>
              <a:rPr lang="en-US" sz="24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হয়</a:t>
            </a:r>
            <a:r>
              <a:rPr lang="en-US" sz="24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তাকে</a:t>
            </a:r>
            <a:r>
              <a:rPr lang="en-US" sz="24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অনুদৈর্ঘ</a:t>
            </a:r>
            <a:r>
              <a:rPr lang="en-US" sz="24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তরঙ্গ</a:t>
            </a:r>
            <a:r>
              <a:rPr lang="en-US" sz="24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বলে।যেমন</a:t>
            </a:r>
            <a:r>
              <a:rPr lang="en-US" sz="24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বায়ু</a:t>
            </a:r>
            <a:r>
              <a:rPr lang="en-US" sz="24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মাধ্যমের</a:t>
            </a:r>
            <a:r>
              <a:rPr lang="en-US" sz="24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তরঙ্গ</a:t>
            </a:r>
            <a:r>
              <a:rPr lang="en-US" sz="24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।</a:t>
            </a:r>
            <a:endParaRPr lang="en-US" sz="2400" dirty="0">
              <a:solidFill>
                <a:srgbClr val="92D050"/>
              </a:solidFill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57713" y="3424238"/>
            <a:ext cx="2857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4824" y="3200400"/>
            <a:ext cx="457203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 descr="C:\Users\SR\Pictures\2013-07-01\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1676400"/>
            <a:ext cx="5194300" cy="4000500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typ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R\Pictures\2013-07-01\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057400"/>
            <a:ext cx="7924800" cy="278674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19200" y="914400"/>
            <a:ext cx="617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SolaimanLipi" pitchFamily="65" charset="0"/>
                <a:cs typeface="SolaimanLipi" pitchFamily="65" charset="0"/>
              </a:rPr>
              <a:t>সাগরের</a:t>
            </a:r>
            <a:r>
              <a:rPr lang="en-US" sz="54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5400" dirty="0" err="1" smtClean="0">
                <a:latin typeface="SolaimanLipi" pitchFamily="65" charset="0"/>
                <a:cs typeface="SolaimanLipi" pitchFamily="65" charset="0"/>
              </a:rPr>
              <a:t>ঢেউ</a:t>
            </a:r>
            <a:r>
              <a:rPr lang="en-US" sz="5400" dirty="0" smtClean="0">
                <a:latin typeface="SolaimanLipi" pitchFamily="65" charset="0"/>
                <a:cs typeface="SolaimanLipi" pitchFamily="65" charset="0"/>
              </a:rPr>
              <a:t> </a:t>
            </a:r>
            <a:endParaRPr lang="en-US" sz="5400" dirty="0"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839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দলীয়</a:t>
            </a:r>
            <a:r>
              <a:rPr lang="en-US" sz="138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13800" dirty="0" err="1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কাজ</a:t>
            </a:r>
            <a:r>
              <a:rPr lang="en-US" sz="13800" dirty="0" smtClean="0">
                <a:solidFill>
                  <a:srgbClr val="00B050"/>
                </a:solidFill>
                <a:latin typeface="SolaimanLipi" pitchFamily="65" charset="0"/>
                <a:cs typeface="SolaimanLipi" pitchFamily="65" charset="0"/>
              </a:rPr>
              <a:t> </a:t>
            </a:r>
            <a:endParaRPr lang="en-US" sz="13800" dirty="0">
              <a:solidFill>
                <a:srgbClr val="00B050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8194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অনুপ্রস্থ</a:t>
            </a:r>
            <a:r>
              <a:rPr lang="en-US" sz="36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ও </a:t>
            </a:r>
            <a:r>
              <a:rPr lang="en-US" sz="36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অনুদৈর্ঘ্য</a:t>
            </a:r>
            <a:r>
              <a:rPr lang="en-US" sz="36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 </a:t>
            </a:r>
            <a:r>
              <a:rPr lang="en-US" sz="36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তরঙ্গর</a:t>
            </a:r>
            <a:r>
              <a:rPr lang="en-US" sz="36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  </a:t>
            </a:r>
            <a:r>
              <a:rPr lang="en-US" sz="36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পার্থক্য</a:t>
            </a:r>
            <a:r>
              <a:rPr lang="en-US" sz="36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লিখ</a:t>
            </a:r>
            <a:r>
              <a:rPr lang="en-US" sz="36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endParaRPr lang="en-US" sz="3600" dirty="0">
              <a:solidFill>
                <a:srgbClr val="92D050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3733800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তরঙ্গ</a:t>
            </a:r>
            <a:r>
              <a:rPr lang="en-US" sz="36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দৈর্ঘ্য</a:t>
            </a:r>
            <a:r>
              <a:rPr lang="en-US" sz="36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 </a:t>
            </a:r>
            <a:r>
              <a:rPr lang="en-US" sz="36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কি</a:t>
            </a:r>
            <a:r>
              <a:rPr lang="en-US" sz="36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দ্বারা</a:t>
            </a:r>
            <a:r>
              <a:rPr lang="en-US" sz="36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প্রকাশ</a:t>
            </a:r>
            <a:r>
              <a:rPr lang="en-US" sz="36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করা</a:t>
            </a:r>
            <a:r>
              <a:rPr lang="en-US" sz="36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হয়</a:t>
            </a:r>
            <a:r>
              <a:rPr lang="en-US" sz="3600" dirty="0" smtClean="0">
                <a:solidFill>
                  <a:srgbClr val="0070C0"/>
                </a:solidFill>
                <a:latin typeface="SolaimanLipi" pitchFamily="65" charset="0"/>
                <a:cs typeface="SolaimanLipi" pitchFamily="65" charset="0"/>
              </a:rPr>
              <a:t> </a:t>
            </a:r>
            <a:endParaRPr lang="en-US" sz="3600" dirty="0">
              <a:solidFill>
                <a:srgbClr val="0070C0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819400"/>
            <a:ext cx="620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১।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733800"/>
            <a:ext cx="838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২। 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sndAc>
      <p:stSnd>
        <p:snd r:embed="rId2" name="coin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304800"/>
            <a:ext cx="8610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 err="1" smtClean="0">
                <a:solidFill>
                  <a:srgbClr val="FFC000"/>
                </a:solidFill>
                <a:latin typeface="SolaimanLipi" pitchFamily="65" charset="0"/>
                <a:cs typeface="SolaimanLipi" pitchFamily="65" charset="0"/>
              </a:rPr>
              <a:t>মুল্যায়ন</a:t>
            </a:r>
            <a:r>
              <a:rPr lang="en-US" sz="16600" dirty="0" smtClean="0">
                <a:solidFill>
                  <a:srgbClr val="FFC000"/>
                </a:solidFill>
              </a:rPr>
              <a:t> </a:t>
            </a:r>
            <a:endParaRPr lang="en-US" sz="16600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3200400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তরঙ্গের</a:t>
            </a:r>
            <a:r>
              <a:rPr lang="en-US" sz="40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তিনটি</a:t>
            </a:r>
            <a:r>
              <a:rPr lang="en-US" sz="40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বৈশিষ্ট</a:t>
            </a:r>
            <a:r>
              <a:rPr lang="en-US" sz="40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 </a:t>
            </a:r>
            <a:r>
              <a:rPr lang="en-US" sz="4000" dirty="0" err="1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লিখ</a:t>
            </a:r>
            <a:r>
              <a:rPr lang="en-US" sz="4000" dirty="0" smtClean="0">
                <a:solidFill>
                  <a:srgbClr val="92D050"/>
                </a:solidFill>
                <a:latin typeface="SolaimanLipi" pitchFamily="65" charset="0"/>
                <a:cs typeface="SolaimanLipi" pitchFamily="65" charset="0"/>
              </a:rPr>
              <a:t> </a:t>
            </a:r>
            <a:endParaRPr lang="en-US" sz="4000" dirty="0">
              <a:solidFill>
                <a:srgbClr val="92D050"/>
              </a:solidFill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38200"/>
            <a:ext cx="670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বাড়ির</a:t>
            </a:r>
            <a:r>
              <a:rPr lang="en-US" sz="9600" dirty="0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9600" dirty="0" err="1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কাজ</a:t>
            </a:r>
            <a:r>
              <a:rPr lang="en-US" sz="9600" dirty="0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 </a:t>
            </a:r>
            <a:endParaRPr lang="en-US" sz="9600" dirty="0">
              <a:solidFill>
                <a:srgbClr val="FF0000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2590800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তরঙ্গবেগ</a:t>
            </a:r>
            <a:r>
              <a:rPr lang="en-US" sz="28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ও </a:t>
            </a:r>
            <a:r>
              <a:rPr lang="en-US" sz="28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তরঙ্গদৈর্ঘের</a:t>
            </a:r>
            <a:r>
              <a:rPr lang="en-US" sz="28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মধ্যে</a:t>
            </a:r>
            <a:r>
              <a:rPr lang="en-US" sz="28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 </a:t>
            </a:r>
            <a:r>
              <a:rPr lang="en-US" sz="28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সম্পর্ক</a:t>
            </a:r>
            <a:r>
              <a:rPr lang="en-US" sz="28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স্থাপন</a:t>
            </a:r>
            <a:r>
              <a:rPr lang="en-US" sz="28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কর</a:t>
            </a:r>
            <a:r>
              <a:rPr lang="en-US" sz="2800" dirty="0" smtClean="0">
                <a:solidFill>
                  <a:srgbClr val="7030A0"/>
                </a:solidFill>
                <a:latin typeface="SolaimanLipi" pitchFamily="65" charset="0"/>
                <a:cs typeface="SolaimanLipi" pitchFamily="65" charset="0"/>
              </a:rPr>
              <a:t> </a:t>
            </a:r>
            <a:endParaRPr lang="en-US" sz="2800" dirty="0">
              <a:solidFill>
                <a:srgbClr val="7030A0"/>
              </a:solidFill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ransition>
    <p:sndAc>
      <p:stSnd>
        <p:snd r:embed="rId2" name="coin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38200"/>
            <a:ext cx="7315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 err="1" smtClean="0">
                <a:solidFill>
                  <a:srgbClr val="FF0000"/>
                </a:solidFill>
                <a:latin typeface="SolaimanLipi" pitchFamily="65" charset="0"/>
                <a:cs typeface="SolaimanLipi" pitchFamily="65" charset="0"/>
              </a:rPr>
              <a:t>ধন্যবাদ</a:t>
            </a:r>
            <a:r>
              <a:rPr lang="en-US" sz="16600" dirty="0" smtClean="0"/>
              <a:t> </a:t>
            </a:r>
            <a:endParaRPr lang="en-US" sz="16600" dirty="0"/>
          </a:p>
        </p:txBody>
      </p:sp>
      <p:pic>
        <p:nvPicPr>
          <p:cNvPr id="3" name="Picture 2" descr="0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038600"/>
            <a:ext cx="7620000" cy="251460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oin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179</Words>
  <Application>Microsoft Office PowerPoint</Application>
  <PresentationFormat>On-screen Show (4:3)</PresentationFormat>
  <Paragraphs>38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SR</dc:creator>
  <cp:lastModifiedBy>SR</cp:lastModifiedBy>
  <cp:revision>40</cp:revision>
  <dcterms:created xsi:type="dcterms:W3CDTF">2013-06-30T07:16:13Z</dcterms:created>
  <dcterms:modified xsi:type="dcterms:W3CDTF">2013-07-03T06:57:25Z</dcterms:modified>
</cp:coreProperties>
</file>